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A1"/>
    <a:srgbClr val="FFFFFF"/>
    <a:srgbClr val="BCE0FA"/>
    <a:srgbClr val="16A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70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4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6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0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5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2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9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6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AFDF8-5733-487D-9E3C-59CF084198E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0F7751-D429-41E5-8D47-04D46A9E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8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rcadopago.com.br/subscriptions/checkout/v2?preapproval_plan_id=d549b9bffd3b4c219dad02803e2d661d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a.me/5511933444385" TargetMode="External"/><Relationship Id="rId12" Type="http://schemas.openxmlformats.org/officeDocument/2006/relationships/hyperlink" Target="https://wrconsultoria.github.io/Treino-Patt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ercadopago.com.br/subscriptions/checkout/v2?preapproval_plan_id=8bc883c044eb48d3901c861d7c6ffa7f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hyperlink" Target="https://www.mercadopago.com.br/subscriptions/checkout/v2?preapproval_plan_id=7a7dcee9a6e7499c84e32714e966dca0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mercadopago.com.br/subscriptions/checkout/v2?preapproval_plan_id=cd614c82f1a9472d8e53d2191f6616b2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rcadopago.com.br/subscriptions/checkout?preapproval_plan_id=7fc131a841c54ac8b4e77f15c8087b30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a.me/5511933444385" TargetMode="External"/><Relationship Id="rId12" Type="http://schemas.openxmlformats.org/officeDocument/2006/relationships/hyperlink" Target="https://wrconsultoria.github.io/Treino-Patt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ercadopago.com.br/subscriptions/checkout?preapproval_plan_id=5535e6e3bdda4fe68a13636ce044f8e3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hyperlink" Target="https://www.mercadopago.com.br/subscriptions/checkout?preapproval_plan_id=cadfb86ebc4a421eac1c657f4618871c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mercadopago.com.br/subscriptions/checkout?preapproval_plan_id=00357d1cc45d42ac964e56143212e97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rcadopago.com.br/subscriptions/checkout?preapproval_plan_id=63a46a08d06342129771e8a0f3e8811a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a.me/551193344438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ercadopago.com.br/subscriptions/checkout?preapproval_plan_id=8ad8ddcdf7da473ca7171cf385c40202" TargetMode="External"/><Relationship Id="rId11" Type="http://schemas.openxmlformats.org/officeDocument/2006/relationships/hyperlink" Target="https://wrconsultoria.github.io/Treino-Patty/" TargetMode="External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www.mercadopago.com.br/subscriptions/checkout?preapproval_plan_id=69368a1afa6b435086e3ba13da0f80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5F2CF0-6B9B-D9EF-FDD5-74740B83F5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3704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619E9-5D41-CBE6-C3FA-7E1F154AE4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 t="31189" b="20610"/>
          <a:stretch>
            <a:fillRect/>
          </a:stretch>
        </p:blipFill>
        <p:spPr>
          <a:xfrm>
            <a:off x="0" y="0"/>
            <a:ext cx="6858000" cy="18603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ACAE24A-617D-3AA8-2DD0-066358189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212" y="1993512"/>
            <a:ext cx="4981575" cy="78261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1234B4-90BF-94C8-3A55-EC1FBF084B8A}"/>
              </a:ext>
            </a:extLst>
          </p:cNvPr>
          <p:cNvSpPr txBox="1"/>
          <p:nvPr/>
        </p:nvSpPr>
        <p:spPr>
          <a:xfrm>
            <a:off x="1238249" y="2097653"/>
            <a:ext cx="438150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D47A1"/>
                </a:solidFill>
              </a:rPr>
              <a:t>Básico</a:t>
            </a:r>
            <a:endParaRPr lang="en-US" sz="3200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Suporte básico</a:t>
            </a:r>
            <a:endParaRPr lang="en-US" sz="1200" dirty="0"/>
          </a:p>
          <a:p>
            <a:pPr algn="ctr">
              <a:spcBef>
                <a:spcPts val="1200"/>
              </a:spcBef>
            </a:pPr>
            <a:r>
              <a:rPr lang="pt-BR" b="1" dirty="0">
                <a:solidFill>
                  <a:srgbClr val="0D47A1"/>
                </a:solidFill>
              </a:rPr>
              <a:t>R$ 199 </a:t>
            </a:r>
            <a:r>
              <a:rPr lang="pt-BR" dirty="0">
                <a:solidFill>
                  <a:srgbClr val="0D47A1"/>
                </a:solidFill>
              </a:rPr>
              <a:t>/mês</a:t>
            </a:r>
            <a:endParaRPr lang="en-US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5% à vista no PIX</a:t>
            </a:r>
          </a:p>
          <a:p>
            <a:pPr marL="171450" indent="-17145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1 treinamento semanal</a:t>
            </a:r>
            <a:endParaRPr lang="en-US" sz="1050" b="1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Troca de treino a cada 3 meses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A cada 90 dias o treino é totalmente revisado e atualizado para garantir evolução contínua, respeitando seu nível físico e sua adaptação.</a:t>
            </a:r>
            <a:endParaRPr lang="en-US" sz="1050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Acompanhamento individual a cada 15 dias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Check-in completo a cada 15 dias para ajustar cargas, repetições, tempo, evolução e dificuldades.</a:t>
            </a:r>
            <a:endParaRPr lang="en-US" sz="1050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Avaliação de mobilidade, força e postura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Avaliação inicial (e revisões periódicas) dos seus padrões de movimento para identificar limitações, compensações e oportunidades de melhora no treino.</a:t>
            </a:r>
            <a:endParaRPr lang="en-US" sz="1050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Planilha com treino, vídeos e instruções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Você recebe uma planilha clara, organizada e completa:</a:t>
            </a:r>
            <a:endParaRPr lang="en-US" sz="1050" dirty="0"/>
          </a:p>
          <a:p>
            <a:pPr marL="182563" lvl="0" indent="-90488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50" dirty="0" err="1"/>
              <a:t>exercícios</a:t>
            </a:r>
            <a:r>
              <a:rPr lang="en-US" sz="1050" dirty="0"/>
              <a:t> com </a:t>
            </a:r>
            <a:r>
              <a:rPr lang="en-US" sz="1050" dirty="0" err="1"/>
              <a:t>vídeo</a:t>
            </a:r>
            <a:r>
              <a:rPr lang="en-US" sz="1050" dirty="0"/>
              <a:t> demonstrative;</a:t>
            </a:r>
          </a:p>
          <a:p>
            <a:pPr marL="182563" lvl="0" indent="-90488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50" dirty="0" err="1"/>
              <a:t>instruções</a:t>
            </a:r>
            <a:r>
              <a:rPr lang="en-US" sz="1050" dirty="0"/>
              <a:t> de </a:t>
            </a:r>
            <a:r>
              <a:rPr lang="en-US" sz="1050" dirty="0" err="1"/>
              <a:t>execução</a:t>
            </a:r>
            <a:r>
              <a:rPr lang="en-US" sz="1050" dirty="0"/>
              <a:t>;</a:t>
            </a:r>
          </a:p>
          <a:p>
            <a:pPr marL="182563" lvl="0" indent="-90488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50" dirty="0" err="1"/>
              <a:t>séries</a:t>
            </a:r>
            <a:r>
              <a:rPr lang="en-US" sz="1050" dirty="0"/>
              <a:t>, </a:t>
            </a:r>
            <a:r>
              <a:rPr lang="en-US" sz="1050" dirty="0" err="1"/>
              <a:t>repetições</a:t>
            </a:r>
            <a:r>
              <a:rPr lang="en-US" sz="1050" dirty="0"/>
              <a:t> e tempos.</a:t>
            </a:r>
          </a:p>
        </p:txBody>
      </p:sp>
      <p:sp>
        <p:nvSpPr>
          <p:cNvPr id="21" name="Rectangle: Rounded Corners 20">
            <a:hlinkClick r:id="rId6"/>
            <a:extLst>
              <a:ext uri="{FF2B5EF4-FFF2-40B4-BE49-F238E27FC236}">
                <a16:creationId xmlns:a16="http://schemas.microsoft.com/office/drawing/2014/main" id="{EA65F180-461C-18C8-B10F-AD940E601E99}"/>
              </a:ext>
            </a:extLst>
          </p:cNvPr>
          <p:cNvSpPr/>
          <p:nvPr/>
        </p:nvSpPr>
        <p:spPr>
          <a:xfrm>
            <a:off x="1194123" y="89942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hlinkClick r:id="rId7"/>
            <a:extLst>
              <a:ext uri="{FF2B5EF4-FFF2-40B4-BE49-F238E27FC236}">
                <a16:creationId xmlns:a16="http://schemas.microsoft.com/office/drawing/2014/main" id="{3B2E735C-7789-4F0F-E6DD-A5FCC9C074C4}"/>
              </a:ext>
            </a:extLst>
          </p:cNvPr>
          <p:cNvSpPr/>
          <p:nvPr/>
        </p:nvSpPr>
        <p:spPr>
          <a:xfrm>
            <a:off x="1183004" y="9368459"/>
            <a:ext cx="4491990" cy="337415"/>
          </a:xfrm>
          <a:prstGeom prst="roundRect">
            <a:avLst/>
          </a:prstGeom>
          <a:solidFill>
            <a:srgbClr val="16A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WhatsApp</a:t>
            </a:r>
            <a:endParaRPr lang="en-US" dirty="0"/>
          </a:p>
        </p:txBody>
      </p:sp>
      <p:sp>
        <p:nvSpPr>
          <p:cNvPr id="25" name="Rectangle: Rounded Corners 24">
            <a:hlinkClick r:id="rId8"/>
            <a:extLst>
              <a:ext uri="{FF2B5EF4-FFF2-40B4-BE49-F238E27FC236}">
                <a16:creationId xmlns:a16="http://schemas.microsoft.com/office/drawing/2014/main" id="{7061196E-3707-3308-D0C9-AFB6DEA8DB64}"/>
              </a:ext>
            </a:extLst>
          </p:cNvPr>
          <p:cNvSpPr/>
          <p:nvPr/>
        </p:nvSpPr>
        <p:spPr>
          <a:xfrm>
            <a:off x="3440118" y="89942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3E6258-8F8E-7B66-F9B9-0CC6FDE407D3}"/>
              </a:ext>
            </a:extLst>
          </p:cNvPr>
          <p:cNvSpPr/>
          <p:nvPr/>
        </p:nvSpPr>
        <p:spPr>
          <a:xfrm>
            <a:off x="1194122" y="7954187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trimestral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R$ 597 (3x de R$ 199)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3E1A599-3946-6A2F-5724-E3D6EB17C5B9}"/>
              </a:ext>
            </a:extLst>
          </p:cNvPr>
          <p:cNvSpPr/>
          <p:nvPr/>
        </p:nvSpPr>
        <p:spPr>
          <a:xfrm>
            <a:off x="1199682" y="8663559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semestral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R$ 1.140 (6x de R$ 190)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hlinkClick r:id="rId9"/>
            <a:extLst>
              <a:ext uri="{FF2B5EF4-FFF2-40B4-BE49-F238E27FC236}">
                <a16:creationId xmlns:a16="http://schemas.microsoft.com/office/drawing/2014/main" id="{BD03018D-BD8F-F326-9100-BF9E1BB2B45C}"/>
              </a:ext>
            </a:extLst>
          </p:cNvPr>
          <p:cNvSpPr/>
          <p:nvPr/>
        </p:nvSpPr>
        <p:spPr>
          <a:xfrm>
            <a:off x="1183004" y="82893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: Rounded Corners 32">
            <a:hlinkClick r:id="rId10"/>
            <a:extLst>
              <a:ext uri="{FF2B5EF4-FFF2-40B4-BE49-F238E27FC236}">
                <a16:creationId xmlns:a16="http://schemas.microsoft.com/office/drawing/2014/main" id="{4B0960E0-68FC-1AFE-1B54-0B4F8BEE0BC3}"/>
              </a:ext>
            </a:extLst>
          </p:cNvPr>
          <p:cNvSpPr/>
          <p:nvPr/>
        </p:nvSpPr>
        <p:spPr>
          <a:xfrm>
            <a:off x="3428999" y="82893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20D5B7-773A-6159-135B-7F646A7E3C99}"/>
              </a:ext>
            </a:extLst>
          </p:cNvPr>
          <p:cNvGrpSpPr/>
          <p:nvPr/>
        </p:nvGrpSpPr>
        <p:grpSpPr>
          <a:xfrm>
            <a:off x="0" y="220203"/>
            <a:ext cx="6858000" cy="1419924"/>
            <a:chOff x="0" y="126600"/>
            <a:chExt cx="6858000" cy="1419924"/>
          </a:xfrm>
        </p:grpSpPr>
        <p:pic>
          <p:nvPicPr>
            <p:cNvPr id="35" name="Picture 34" descr="A black and white logo with white text&#10;&#10;AI-generated content may be incorrect.">
              <a:extLst>
                <a:ext uri="{FF2B5EF4-FFF2-40B4-BE49-F238E27FC236}">
                  <a16:creationId xmlns:a16="http://schemas.microsoft.com/office/drawing/2014/main" id="{059C775A-842E-B8C1-B790-4AB881B65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419" y="126600"/>
              <a:ext cx="1619162" cy="10813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DCA9EC-A710-B727-9FDD-73BD1205794F}"/>
                </a:ext>
              </a:extLst>
            </p:cNvPr>
            <p:cNvSpPr txBox="1"/>
            <p:nvPr/>
          </p:nvSpPr>
          <p:spPr>
            <a:xfrm>
              <a:off x="0" y="1284914"/>
              <a:ext cx="685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92075" algn="ctr">
                <a:spcBef>
                  <a:spcPts val="1800"/>
                </a:spcBef>
              </a:pPr>
              <a:r>
                <a:rPr lang="pt-BR" sz="1050" b="1" dirty="0">
                  <a:solidFill>
                    <a:schemeClr val="bg1"/>
                  </a:solidFill>
                </a:rPr>
                <a:t>Treinos personalizados 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Acompanhamento semanal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Evolução consistente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: Rounded Corners 40">
            <a:hlinkClick r:id="rId12"/>
            <a:extLst>
              <a:ext uri="{FF2B5EF4-FFF2-40B4-BE49-F238E27FC236}">
                <a16:creationId xmlns:a16="http://schemas.microsoft.com/office/drawing/2014/main" id="{49DD502C-AD02-38E2-13E6-565A7E1DEDBB}"/>
              </a:ext>
            </a:extLst>
          </p:cNvPr>
          <p:cNvSpPr/>
          <p:nvPr/>
        </p:nvSpPr>
        <p:spPr>
          <a:xfrm>
            <a:off x="2297455" y="7654350"/>
            <a:ext cx="2274205" cy="22012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</a:rPr>
              <a:t>MODELO DA PLANILHA DE TREINAMENTO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7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C27C-52E0-6902-8F90-C38B9B48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AA9C91-514D-9F05-58CB-5E6299FC4F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3704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E7791-E853-E2E6-1825-9608C55DD5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 t="31189" b="20610"/>
          <a:stretch>
            <a:fillRect/>
          </a:stretch>
        </p:blipFill>
        <p:spPr>
          <a:xfrm>
            <a:off x="0" y="0"/>
            <a:ext cx="6858000" cy="18603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51A23A-FCC4-F17B-738B-7532AB082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212" y="1993512"/>
            <a:ext cx="4981575" cy="78261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3F6808-EA42-C83A-70DB-8FBC69A5B643}"/>
              </a:ext>
            </a:extLst>
          </p:cNvPr>
          <p:cNvSpPr txBox="1"/>
          <p:nvPr/>
        </p:nvSpPr>
        <p:spPr>
          <a:xfrm>
            <a:off x="1238249" y="2097653"/>
            <a:ext cx="4381501" cy="560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D47A1"/>
                </a:solidFill>
              </a:rPr>
              <a:t>Completo</a:t>
            </a:r>
            <a:endParaRPr lang="en-US" sz="3200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Suporte básico</a:t>
            </a:r>
            <a:endParaRPr lang="en-US" sz="1200" dirty="0"/>
          </a:p>
          <a:p>
            <a:pPr algn="ctr">
              <a:spcBef>
                <a:spcPts val="1200"/>
              </a:spcBef>
            </a:pPr>
            <a:r>
              <a:rPr lang="pt-BR" b="1" dirty="0">
                <a:solidFill>
                  <a:srgbClr val="0D47A1"/>
                </a:solidFill>
              </a:rPr>
              <a:t>R$ 249 </a:t>
            </a:r>
            <a:r>
              <a:rPr lang="pt-BR" dirty="0">
                <a:solidFill>
                  <a:srgbClr val="0D47A1"/>
                </a:solidFill>
              </a:rPr>
              <a:t>/mês</a:t>
            </a:r>
            <a:endParaRPr lang="en-US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5% à vista no PIX</a:t>
            </a:r>
          </a:p>
          <a:p>
            <a:pPr marL="171450" indent="-17145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2 à 3 treinamentos semanais</a:t>
            </a:r>
            <a:endParaRPr lang="en-US" sz="1050" b="1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Troca de treino a cada 2 meses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A cada 90 dias o treino é totalmente revisado e atualizado para garantir evolução contínua, respeitando seu nível físico e sua adaptação.</a:t>
            </a:r>
            <a:endParaRPr lang="en-US" sz="1050" b="1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Acompanhamento individual semanal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Check-in completo 1x por semana para ajustar cargas, repetições, tempo, evolução e dificuldades</a:t>
            </a:r>
            <a:endParaRPr lang="en-US" sz="1050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Avaliação de mobilidade, força e postura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Avaliação inicial (e revisões periódicas) dos seus padrões de movimento para identificar limitações, compensações e oportunidades de melhora no treino.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Análise técnica por vídeo (1x por mês)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Você envia um vídeo e recebe correções detalhadas de postura, alinhamento e execução.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Suporte</a:t>
            </a:r>
            <a:r>
              <a:rPr lang="en-US" sz="1050" b="1" dirty="0"/>
              <a:t> </a:t>
            </a:r>
            <a:r>
              <a:rPr lang="en-US" sz="1050" b="1" dirty="0" err="1"/>
              <a:t>contínuo</a:t>
            </a:r>
            <a:r>
              <a:rPr lang="en-US" sz="1050" b="1" dirty="0"/>
              <a:t> via WhatsApp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Respostas rápidas, ajustes de treino e trocas de exercícios sempre que necessário.</a:t>
            </a:r>
            <a:endParaRPr lang="en-US" sz="1050" b="1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Planilha com treino, vídeos e instruções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endParaRPr lang="en-US" sz="1050" dirty="0"/>
          </a:p>
        </p:txBody>
      </p:sp>
      <p:sp>
        <p:nvSpPr>
          <p:cNvPr id="21" name="Rectangle: Rounded Corners 20">
            <a:hlinkClick r:id="rId6"/>
            <a:extLst>
              <a:ext uri="{FF2B5EF4-FFF2-40B4-BE49-F238E27FC236}">
                <a16:creationId xmlns:a16="http://schemas.microsoft.com/office/drawing/2014/main" id="{E3EE1BA2-F9C0-0213-B6F1-1017AB2C3EAA}"/>
              </a:ext>
            </a:extLst>
          </p:cNvPr>
          <p:cNvSpPr/>
          <p:nvPr/>
        </p:nvSpPr>
        <p:spPr>
          <a:xfrm>
            <a:off x="1194123" y="89942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hlinkClick r:id="rId7"/>
            <a:extLst>
              <a:ext uri="{FF2B5EF4-FFF2-40B4-BE49-F238E27FC236}">
                <a16:creationId xmlns:a16="http://schemas.microsoft.com/office/drawing/2014/main" id="{B253379B-E9EE-BAE4-4256-CEF343F2B97B}"/>
              </a:ext>
            </a:extLst>
          </p:cNvPr>
          <p:cNvSpPr/>
          <p:nvPr/>
        </p:nvSpPr>
        <p:spPr>
          <a:xfrm>
            <a:off x="1183004" y="9368459"/>
            <a:ext cx="4491990" cy="337415"/>
          </a:xfrm>
          <a:prstGeom prst="roundRect">
            <a:avLst/>
          </a:prstGeom>
          <a:solidFill>
            <a:srgbClr val="16A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WhatsApp</a:t>
            </a:r>
            <a:endParaRPr lang="en-US" dirty="0"/>
          </a:p>
        </p:txBody>
      </p:sp>
      <p:sp>
        <p:nvSpPr>
          <p:cNvPr id="25" name="Rectangle: Rounded Corners 24">
            <a:hlinkClick r:id="rId8"/>
            <a:extLst>
              <a:ext uri="{FF2B5EF4-FFF2-40B4-BE49-F238E27FC236}">
                <a16:creationId xmlns:a16="http://schemas.microsoft.com/office/drawing/2014/main" id="{E8DE2353-3A1B-EF87-5EDF-ACC0098AD53D}"/>
              </a:ext>
            </a:extLst>
          </p:cNvPr>
          <p:cNvSpPr/>
          <p:nvPr/>
        </p:nvSpPr>
        <p:spPr>
          <a:xfrm>
            <a:off x="3440118" y="89942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EA916FF-6DB5-E410-DE44-B447328BE574}"/>
              </a:ext>
            </a:extLst>
          </p:cNvPr>
          <p:cNvSpPr/>
          <p:nvPr/>
        </p:nvSpPr>
        <p:spPr>
          <a:xfrm>
            <a:off x="1194122" y="7954187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trimestral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R$ 747 (3x de R$ 249)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B0DC7B5-A4B7-2FAF-D16C-9AEA329A8D8B}"/>
              </a:ext>
            </a:extLst>
          </p:cNvPr>
          <p:cNvSpPr/>
          <p:nvPr/>
        </p:nvSpPr>
        <p:spPr>
          <a:xfrm>
            <a:off x="1199682" y="8663559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semestral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R$ 1.440 (6x de R$ 240)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hlinkClick r:id="rId9"/>
            <a:extLst>
              <a:ext uri="{FF2B5EF4-FFF2-40B4-BE49-F238E27FC236}">
                <a16:creationId xmlns:a16="http://schemas.microsoft.com/office/drawing/2014/main" id="{0D8BBE1A-10C7-33F4-A06A-497001B2BEF5}"/>
              </a:ext>
            </a:extLst>
          </p:cNvPr>
          <p:cNvSpPr/>
          <p:nvPr/>
        </p:nvSpPr>
        <p:spPr>
          <a:xfrm>
            <a:off x="1183004" y="82893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: Rounded Corners 32">
            <a:hlinkClick r:id="rId10"/>
            <a:extLst>
              <a:ext uri="{FF2B5EF4-FFF2-40B4-BE49-F238E27FC236}">
                <a16:creationId xmlns:a16="http://schemas.microsoft.com/office/drawing/2014/main" id="{40801F02-E666-D252-47FE-27772C7E93AF}"/>
              </a:ext>
            </a:extLst>
          </p:cNvPr>
          <p:cNvSpPr/>
          <p:nvPr/>
        </p:nvSpPr>
        <p:spPr>
          <a:xfrm>
            <a:off x="3428999" y="82893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3BC1E0-FCD3-5F3A-1CF1-348A96D2A2A1}"/>
              </a:ext>
            </a:extLst>
          </p:cNvPr>
          <p:cNvGrpSpPr/>
          <p:nvPr/>
        </p:nvGrpSpPr>
        <p:grpSpPr>
          <a:xfrm>
            <a:off x="0" y="220203"/>
            <a:ext cx="6858000" cy="1419924"/>
            <a:chOff x="0" y="126600"/>
            <a:chExt cx="6858000" cy="1419924"/>
          </a:xfrm>
        </p:grpSpPr>
        <p:pic>
          <p:nvPicPr>
            <p:cNvPr id="35" name="Picture 34" descr="A black and white logo with white text&#10;&#10;AI-generated content may be incorrect.">
              <a:extLst>
                <a:ext uri="{FF2B5EF4-FFF2-40B4-BE49-F238E27FC236}">
                  <a16:creationId xmlns:a16="http://schemas.microsoft.com/office/drawing/2014/main" id="{5714BA58-4CD7-770C-2BDC-6037F671B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419" y="126600"/>
              <a:ext cx="1619162" cy="10813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2368EA-DF9D-E660-CE8B-3C59323CE791}"/>
                </a:ext>
              </a:extLst>
            </p:cNvPr>
            <p:cNvSpPr txBox="1"/>
            <p:nvPr/>
          </p:nvSpPr>
          <p:spPr>
            <a:xfrm>
              <a:off x="0" y="1284914"/>
              <a:ext cx="685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92075" algn="ctr">
                <a:spcBef>
                  <a:spcPts val="1800"/>
                </a:spcBef>
              </a:pPr>
              <a:r>
                <a:rPr lang="pt-BR" sz="1050" b="1" dirty="0">
                  <a:solidFill>
                    <a:schemeClr val="bg1"/>
                  </a:solidFill>
                </a:rPr>
                <a:t>Treinos personalizados 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Acompanhamento semanal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Evolução consistente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: Rounded Corners 1">
            <a:hlinkClick r:id="rId12"/>
            <a:extLst>
              <a:ext uri="{FF2B5EF4-FFF2-40B4-BE49-F238E27FC236}">
                <a16:creationId xmlns:a16="http://schemas.microsoft.com/office/drawing/2014/main" id="{5DA50AE2-7A94-D457-D899-1937D92F431C}"/>
              </a:ext>
            </a:extLst>
          </p:cNvPr>
          <p:cNvSpPr/>
          <p:nvPr/>
        </p:nvSpPr>
        <p:spPr>
          <a:xfrm>
            <a:off x="2297455" y="7654350"/>
            <a:ext cx="2274205" cy="22012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</a:rPr>
              <a:t>MODELO DA PLANILHA DE TREINAMENTO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3F0E0-CF68-A083-BDAE-27FE0CC52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DA81E2-FAA5-53B6-C9D5-E1114DA11B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3704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D68D08-DB01-F0A0-65E8-A582AEFED5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 t="31189" b="20610"/>
          <a:stretch>
            <a:fillRect/>
          </a:stretch>
        </p:blipFill>
        <p:spPr>
          <a:xfrm>
            <a:off x="0" y="0"/>
            <a:ext cx="6858000" cy="18603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B143DE5-5068-AFA2-1AD3-93A0E2439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212" y="1993512"/>
            <a:ext cx="4981575" cy="78261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220997-F82E-235B-8431-A9BCF1B2FDC9}"/>
              </a:ext>
            </a:extLst>
          </p:cNvPr>
          <p:cNvSpPr txBox="1"/>
          <p:nvPr/>
        </p:nvSpPr>
        <p:spPr>
          <a:xfrm>
            <a:off x="1238249" y="2097653"/>
            <a:ext cx="4381501" cy="545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D47A1"/>
                </a:solidFill>
              </a:rPr>
              <a:t>Premium</a:t>
            </a:r>
            <a:endParaRPr lang="en-US" sz="3200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Suporte básico</a:t>
            </a:r>
            <a:endParaRPr lang="en-US" sz="1200" dirty="0"/>
          </a:p>
          <a:p>
            <a:pPr algn="ctr">
              <a:spcBef>
                <a:spcPts val="600"/>
              </a:spcBef>
            </a:pPr>
            <a:r>
              <a:rPr lang="pt-BR" b="1" dirty="0">
                <a:solidFill>
                  <a:srgbClr val="0D47A1"/>
                </a:solidFill>
              </a:rPr>
              <a:t>R$ 399 </a:t>
            </a:r>
            <a:r>
              <a:rPr lang="pt-BR" dirty="0">
                <a:solidFill>
                  <a:srgbClr val="0D47A1"/>
                </a:solidFill>
              </a:rPr>
              <a:t>/mês</a:t>
            </a:r>
            <a:endParaRPr lang="en-US" b="1" dirty="0">
              <a:solidFill>
                <a:srgbClr val="0D47A1"/>
              </a:solidFill>
            </a:endParaRPr>
          </a:p>
          <a:p>
            <a:pPr algn="ctr"/>
            <a:r>
              <a:rPr lang="pt-BR" sz="1200" dirty="0"/>
              <a:t>5% à vista no PIX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Tudo que o plano Completo oferece</a:t>
            </a:r>
            <a:endParaRPr lang="en-US" sz="1050" b="1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3 encontros online para passar o treinamento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Check-in completo 1x por semana para ajustar cargas, repetições, tempo, evolução e dificuldades</a:t>
            </a:r>
            <a:endParaRPr lang="en-US" sz="1050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Correções técnicas ilimitadas por vídeo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Envie quantos vídeos quiser — análise detalhada sempre que precisar.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Análise técnica por vídeo (1x por mês)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Você envia um vídeo e recebe correções detalhadas de postura, alinhamento e execução.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Suporte total e prioritário no WhatsApp</a:t>
            </a:r>
            <a:endParaRPr lang="en-US" sz="1050" b="1" dirty="0"/>
          </a:p>
          <a:p>
            <a:pPr algn="just">
              <a:spcBef>
                <a:spcPts val="600"/>
              </a:spcBef>
            </a:pPr>
            <a:r>
              <a:rPr lang="pt-BR" sz="1050" dirty="0"/>
              <a:t>Atendimento mais rápido, prioridade nas respostas e acompanhamento mais próximo.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Relatorio mensal de progresso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Você recebe um relatório com avanços, pontos de ajuste, mobilidade, força e recomendações personalizadas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Programação avançada</a:t>
            </a:r>
          </a:p>
          <a:p>
            <a:pPr algn="just">
              <a:spcBef>
                <a:spcPts val="600"/>
              </a:spcBef>
            </a:pPr>
            <a:r>
              <a:rPr lang="pt-BR" sz="1050" dirty="0"/>
              <a:t>Rotinas estruturadas com progressão planejada, periodização e foco em performance e evolução</a:t>
            </a:r>
            <a:endParaRPr lang="en-US" sz="1050" b="1" dirty="0"/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050" b="1" dirty="0"/>
              <a:t>Planilha com treino, vídeos e instruções</a:t>
            </a:r>
            <a:endParaRPr lang="en-US" sz="1050" dirty="0"/>
          </a:p>
        </p:txBody>
      </p:sp>
      <p:sp>
        <p:nvSpPr>
          <p:cNvPr id="21" name="Rectangle: Rounded Corners 20">
            <a:hlinkClick r:id="rId6"/>
            <a:extLst>
              <a:ext uri="{FF2B5EF4-FFF2-40B4-BE49-F238E27FC236}">
                <a16:creationId xmlns:a16="http://schemas.microsoft.com/office/drawing/2014/main" id="{2600851E-D2B7-32BD-4E88-1B578E3AD83A}"/>
              </a:ext>
            </a:extLst>
          </p:cNvPr>
          <p:cNvSpPr/>
          <p:nvPr/>
        </p:nvSpPr>
        <p:spPr>
          <a:xfrm>
            <a:off x="1194123" y="89942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hlinkClick r:id="rId7"/>
            <a:extLst>
              <a:ext uri="{FF2B5EF4-FFF2-40B4-BE49-F238E27FC236}">
                <a16:creationId xmlns:a16="http://schemas.microsoft.com/office/drawing/2014/main" id="{42F77D81-7528-BFC6-7266-736341CB9944}"/>
              </a:ext>
            </a:extLst>
          </p:cNvPr>
          <p:cNvSpPr/>
          <p:nvPr/>
        </p:nvSpPr>
        <p:spPr>
          <a:xfrm>
            <a:off x="1183004" y="9368459"/>
            <a:ext cx="4491990" cy="337415"/>
          </a:xfrm>
          <a:prstGeom prst="roundRect">
            <a:avLst/>
          </a:prstGeom>
          <a:solidFill>
            <a:srgbClr val="16A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WhatsApp</a:t>
            </a:r>
            <a:endParaRPr lang="en-US" dirty="0"/>
          </a:p>
        </p:txBody>
      </p:sp>
      <p:sp>
        <p:nvSpPr>
          <p:cNvPr id="25" name="Rectangle: Rounded Corners 24">
            <a:hlinkClick r:id="rId8"/>
            <a:extLst>
              <a:ext uri="{FF2B5EF4-FFF2-40B4-BE49-F238E27FC236}">
                <a16:creationId xmlns:a16="http://schemas.microsoft.com/office/drawing/2014/main" id="{016CAE55-7C54-17E8-28B3-D79EE4D7523C}"/>
              </a:ext>
            </a:extLst>
          </p:cNvPr>
          <p:cNvSpPr/>
          <p:nvPr/>
        </p:nvSpPr>
        <p:spPr>
          <a:xfrm>
            <a:off x="3440118" y="89942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AEF875-9A3B-9650-6AA3-ED9A526A5892}"/>
              </a:ext>
            </a:extLst>
          </p:cNvPr>
          <p:cNvSpPr/>
          <p:nvPr/>
        </p:nvSpPr>
        <p:spPr>
          <a:xfrm>
            <a:off x="1194122" y="7954187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trimestral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R$ 1.197    (3x de R$ 399)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F61073C-62DD-6860-5E80-D0CCEA3101C6}"/>
              </a:ext>
            </a:extLst>
          </p:cNvPr>
          <p:cNvSpPr/>
          <p:nvPr/>
        </p:nvSpPr>
        <p:spPr>
          <a:xfrm>
            <a:off x="1199682" y="8663559"/>
            <a:ext cx="4480871" cy="266353"/>
          </a:xfrm>
          <a:prstGeom prst="roundRect">
            <a:avLst/>
          </a:prstGeom>
          <a:solidFill>
            <a:srgbClr val="BC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Plano semestral</a:t>
            </a:r>
            <a:r>
              <a:rPr lang="pt-BR" sz="1050" dirty="0">
                <a:solidFill>
                  <a:schemeClr val="tx1"/>
                </a:solidFill>
              </a:rPr>
              <a:t> </a:t>
            </a:r>
            <a:r>
              <a:rPr lang="pt-BR" sz="900" dirty="0">
                <a:solidFill>
                  <a:schemeClr val="tx1"/>
                </a:solidFill>
              </a:rPr>
              <a:t>– Total R$ 2.154    (6x de R$ 359)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hlinkClick r:id="rId9"/>
            <a:extLst>
              <a:ext uri="{FF2B5EF4-FFF2-40B4-BE49-F238E27FC236}">
                <a16:creationId xmlns:a16="http://schemas.microsoft.com/office/drawing/2014/main" id="{8902AFD5-54F3-7CCF-BEA2-C9D74BFE19F4}"/>
              </a:ext>
            </a:extLst>
          </p:cNvPr>
          <p:cNvSpPr/>
          <p:nvPr/>
        </p:nvSpPr>
        <p:spPr>
          <a:xfrm>
            <a:off x="1183004" y="8289367"/>
            <a:ext cx="2223758" cy="266353"/>
          </a:xfrm>
          <a:prstGeom prst="round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PIX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: Rounded Corners 32">
            <a:hlinkClick r:id="rId9"/>
            <a:extLst>
              <a:ext uri="{FF2B5EF4-FFF2-40B4-BE49-F238E27FC236}">
                <a16:creationId xmlns:a16="http://schemas.microsoft.com/office/drawing/2014/main" id="{93A75690-C89E-77F9-0AAC-438089458949}"/>
              </a:ext>
            </a:extLst>
          </p:cNvPr>
          <p:cNvSpPr/>
          <p:nvPr/>
        </p:nvSpPr>
        <p:spPr>
          <a:xfrm>
            <a:off x="3428999" y="8289367"/>
            <a:ext cx="2223758" cy="266353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D47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D47A1"/>
                </a:solidFill>
              </a:rPr>
              <a:t>RECORRENTE</a:t>
            </a:r>
            <a:endParaRPr lang="en-US" dirty="0">
              <a:solidFill>
                <a:srgbClr val="0D47A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8753DE-186E-2CFB-988F-A4D5527E47E2}"/>
              </a:ext>
            </a:extLst>
          </p:cNvPr>
          <p:cNvGrpSpPr/>
          <p:nvPr/>
        </p:nvGrpSpPr>
        <p:grpSpPr>
          <a:xfrm>
            <a:off x="0" y="220203"/>
            <a:ext cx="6858000" cy="1419924"/>
            <a:chOff x="0" y="126600"/>
            <a:chExt cx="6858000" cy="1419924"/>
          </a:xfrm>
        </p:grpSpPr>
        <p:pic>
          <p:nvPicPr>
            <p:cNvPr id="35" name="Picture 34" descr="A black and white logo with white text&#10;&#10;AI-generated content may be incorrect.">
              <a:extLst>
                <a:ext uri="{FF2B5EF4-FFF2-40B4-BE49-F238E27FC236}">
                  <a16:creationId xmlns:a16="http://schemas.microsoft.com/office/drawing/2014/main" id="{E15E8875-60CF-CEB4-1E1B-B384C9D6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419" y="126600"/>
              <a:ext cx="1619162" cy="108132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C8E7E4-7740-79D2-7576-150E10F11383}"/>
                </a:ext>
              </a:extLst>
            </p:cNvPr>
            <p:cNvSpPr txBox="1"/>
            <p:nvPr/>
          </p:nvSpPr>
          <p:spPr>
            <a:xfrm>
              <a:off x="0" y="1284914"/>
              <a:ext cx="685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92075" algn="ctr">
                <a:spcBef>
                  <a:spcPts val="1800"/>
                </a:spcBef>
              </a:pPr>
              <a:r>
                <a:rPr lang="pt-BR" sz="1050" b="1" dirty="0">
                  <a:solidFill>
                    <a:schemeClr val="bg1"/>
                  </a:solidFill>
                </a:rPr>
                <a:t>Treinos personalizados 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Acompanhamento semanal </a:t>
              </a:r>
              <a:r>
                <a:rPr lang="pt-BR" sz="1050" b="1" dirty="0">
                  <a:solidFill>
                    <a:schemeClr val="bg1"/>
                  </a:solidFill>
                  <a:latin typeface="Aptos Light" panose="020B0004020202020204" pitchFamily="34" charset="0"/>
                </a:rPr>
                <a:t>•  </a:t>
              </a:r>
              <a:r>
                <a:rPr lang="pt-BR" sz="1050" b="1" dirty="0">
                  <a:solidFill>
                    <a:schemeClr val="bg1"/>
                  </a:solidFill>
                </a:rPr>
                <a:t>Evolução consistente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: Rounded Corners 1">
            <a:hlinkClick r:id="rId11"/>
            <a:extLst>
              <a:ext uri="{FF2B5EF4-FFF2-40B4-BE49-F238E27FC236}">
                <a16:creationId xmlns:a16="http://schemas.microsoft.com/office/drawing/2014/main" id="{0A9FBACE-81D2-7F1B-E33A-C4B6FDAD0355}"/>
              </a:ext>
            </a:extLst>
          </p:cNvPr>
          <p:cNvSpPr/>
          <p:nvPr/>
        </p:nvSpPr>
        <p:spPr>
          <a:xfrm>
            <a:off x="2297455" y="7654350"/>
            <a:ext cx="2274205" cy="22012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</a:rPr>
              <a:t>MODELO DA PLANILHA DE TREINAMENTO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06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566</Words>
  <Application>Microsoft Office PowerPoint</Application>
  <PresentationFormat>A4 Paper (210x297 mm)</PresentationFormat>
  <Paragraphs>77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Aptos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CORREA -</dc:creator>
  <cp:lastModifiedBy>CORREA -</cp:lastModifiedBy>
  <cp:revision>1</cp:revision>
  <dcterms:created xsi:type="dcterms:W3CDTF">2025-11-22T19:19:39Z</dcterms:created>
  <dcterms:modified xsi:type="dcterms:W3CDTF">2025-11-22T20:28:00Z</dcterms:modified>
</cp:coreProperties>
</file>